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FF228-BE10-259A-0AEE-F1C49339A662}" v="8" dt="2021-04-29T18:49:38.166"/>
    <p1510:client id="{57504EC0-65A1-FF47-4AB0-7F5D6C00BCAB}" v="4" dt="2021-04-29T18:37:25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a Maurycy-Toczek" userId="S::rtoczek@sp.lowczow.pl::2d9fb101-e53f-49ea-9af4-6b21d244e9cd" providerId="AD" clId="Web-{57504EC0-65A1-FF47-4AB0-7F5D6C00BCAB}"/>
    <pc:docChg chg="modSld">
      <pc:chgData name="Renata Maurycy-Toczek" userId="S::rtoczek@sp.lowczow.pl::2d9fb101-e53f-49ea-9af4-6b21d244e9cd" providerId="AD" clId="Web-{57504EC0-65A1-FF47-4AB0-7F5D6C00BCAB}" dt="2021-04-29T18:37:25.898" v="1" actId="20577"/>
      <pc:docMkLst>
        <pc:docMk/>
      </pc:docMkLst>
      <pc:sldChg chg="modSp">
        <pc:chgData name="Renata Maurycy-Toczek" userId="S::rtoczek@sp.lowczow.pl::2d9fb101-e53f-49ea-9af4-6b21d244e9cd" providerId="AD" clId="Web-{57504EC0-65A1-FF47-4AB0-7F5D6C00BCAB}" dt="2021-04-29T18:37:25.898" v="1" actId="20577"/>
        <pc:sldMkLst>
          <pc:docMk/>
          <pc:sldMk cId="1173000249" sldId="258"/>
        </pc:sldMkLst>
        <pc:spChg chg="mod">
          <ac:chgData name="Renata Maurycy-Toczek" userId="S::rtoczek@sp.lowczow.pl::2d9fb101-e53f-49ea-9af4-6b21d244e9cd" providerId="AD" clId="Web-{57504EC0-65A1-FF47-4AB0-7F5D6C00BCAB}" dt="2021-04-29T18:37:25.898" v="1" actId="20577"/>
          <ac:spMkLst>
            <pc:docMk/>
            <pc:sldMk cId="1173000249" sldId="258"/>
            <ac:spMk id="3" creationId="{00000000-0000-0000-0000-000000000000}"/>
          </ac:spMkLst>
        </pc:spChg>
      </pc:sldChg>
    </pc:docChg>
  </pc:docChgLst>
  <pc:docChgLst>
    <pc:chgData name="Renata Maurycy-Toczek" userId="S::rtoczek@sp.lowczow.pl::2d9fb101-e53f-49ea-9af4-6b21d244e9cd" providerId="AD" clId="Web-{382FF228-BE10-259A-0AEE-F1C49339A662}"/>
    <pc:docChg chg="modSld">
      <pc:chgData name="Renata Maurycy-Toczek" userId="S::rtoczek@sp.lowczow.pl::2d9fb101-e53f-49ea-9af4-6b21d244e9cd" providerId="AD" clId="Web-{382FF228-BE10-259A-0AEE-F1C49339A662}" dt="2021-04-29T18:49:38.166" v="3" actId="20577"/>
      <pc:docMkLst>
        <pc:docMk/>
      </pc:docMkLst>
      <pc:sldChg chg="modSp">
        <pc:chgData name="Renata Maurycy-Toczek" userId="S::rtoczek@sp.lowczow.pl::2d9fb101-e53f-49ea-9af4-6b21d244e9cd" providerId="AD" clId="Web-{382FF228-BE10-259A-0AEE-F1C49339A662}" dt="2021-04-29T18:49:38.166" v="3" actId="20577"/>
        <pc:sldMkLst>
          <pc:docMk/>
          <pc:sldMk cId="1583811092" sldId="256"/>
        </pc:sldMkLst>
        <pc:spChg chg="mod">
          <ac:chgData name="Renata Maurycy-Toczek" userId="S::rtoczek@sp.lowczow.pl::2d9fb101-e53f-49ea-9af4-6b21d244e9cd" providerId="AD" clId="Web-{382FF228-BE10-259A-0AEE-F1C49339A662}" dt="2021-04-29T18:49:38.166" v="3" actId="20577"/>
          <ac:spMkLst>
            <pc:docMk/>
            <pc:sldMk cId="1583811092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EF84C-5F31-4224-B5DF-327EA6941972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45CC-92AD-467D-85FE-D7CE0F23F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323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EF84C-5F31-4224-B5DF-327EA6941972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45CC-92AD-467D-85FE-D7CE0F23F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500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EF84C-5F31-4224-B5DF-327EA6941972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45CC-92AD-467D-85FE-D7CE0F23F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973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EF84C-5F31-4224-B5DF-327EA6941972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45CC-92AD-467D-85FE-D7CE0F23F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6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EF84C-5F31-4224-B5DF-327EA6941972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45CC-92AD-467D-85FE-D7CE0F23F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928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EF84C-5F31-4224-B5DF-327EA6941972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45CC-92AD-467D-85FE-D7CE0F23F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92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EF84C-5F31-4224-B5DF-327EA6941972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45CC-92AD-467D-85FE-D7CE0F23F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22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EF84C-5F31-4224-B5DF-327EA6941972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45CC-92AD-467D-85FE-D7CE0F23F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923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EF84C-5F31-4224-B5DF-327EA6941972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45CC-92AD-467D-85FE-D7CE0F23F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230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EF84C-5F31-4224-B5DF-327EA6941972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45CC-92AD-467D-85FE-D7CE0F23F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548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EF84C-5F31-4224-B5DF-327EA6941972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45CC-92AD-467D-85FE-D7CE0F23F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741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EF84C-5F31-4224-B5DF-327EA6941972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345CC-92AD-467D-85FE-D7CE0F23F7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902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71"/>
            <a:ext cx="12192001" cy="686817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898902"/>
            <a:ext cx="9144000" cy="5098941"/>
          </a:xfrm>
        </p:spPr>
        <p:txBody>
          <a:bodyPr anchor="ctr">
            <a:normAutofit/>
          </a:bodyPr>
          <a:lstStyle/>
          <a:p>
            <a:r>
              <a:rPr lang="pl-PL" sz="7200">
                <a:solidFill>
                  <a:schemeClr val="bg1"/>
                </a:solidFill>
                <a:latin typeface="Yu Mincho"/>
                <a:ea typeface="Yu Mincho"/>
                <a:cs typeface="Rod"/>
              </a:rPr>
              <a:t>Święto Flagi</a:t>
            </a:r>
            <a:br>
              <a:rPr lang="pl-PL" sz="7200">
                <a:latin typeface="Yu Mincho" panose="02020400000000000000" pitchFamily="18" charset="-128"/>
                <a:ea typeface="Yu Mincho" panose="02020400000000000000" pitchFamily="18" charset="-128"/>
                <a:cs typeface="Rod" panose="02030509050101010101" pitchFamily="49" charset="-79"/>
              </a:rPr>
            </a:br>
            <a:br>
              <a:rPr lang="pl-PL" sz="7200">
                <a:latin typeface="Yu Mincho" panose="02020400000000000000" pitchFamily="18" charset="-128"/>
                <a:ea typeface="Yu Mincho" panose="02020400000000000000" pitchFamily="18" charset="-128"/>
                <a:cs typeface="Rod" panose="02030509050101010101" pitchFamily="49" charset="-79"/>
              </a:rPr>
            </a:br>
            <a:r>
              <a:rPr lang="pl-PL" sz="7200">
                <a:solidFill>
                  <a:schemeClr val="bg1"/>
                </a:solidFill>
                <a:latin typeface="Yu Mincho"/>
                <a:ea typeface="Yu Mincho"/>
                <a:cs typeface="Rod"/>
              </a:rPr>
              <a:t>2 maja</a:t>
            </a:r>
            <a:endParaRPr lang="pl-PL" sz="7200">
              <a:solidFill>
                <a:schemeClr val="bg1"/>
              </a:solidFill>
              <a:latin typeface="Yu Mincho" panose="02020400000000000000" pitchFamily="18" charset="-128"/>
              <a:ea typeface="Yu Mincho" panose="02020400000000000000" pitchFamily="18" charset="-128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3811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880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Koniec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5739539" y="4965889"/>
            <a:ext cx="9144000" cy="1655762"/>
          </a:xfrm>
        </p:spPr>
        <p:txBody>
          <a:bodyPr>
            <a:normAutofit/>
          </a:bodyPr>
          <a:lstStyle/>
          <a:p>
            <a:r>
              <a:rPr lang="pl-PL" sz="320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Wykonała</a:t>
            </a:r>
          </a:p>
          <a:p>
            <a:r>
              <a:rPr lang="pl-PL" sz="320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Lena Mróz</a:t>
            </a:r>
          </a:p>
        </p:txBody>
      </p:sp>
    </p:spTree>
    <p:extLst>
      <p:ext uri="{BB962C8B-B14F-4D97-AF65-F5344CB8AC3E}">
        <p14:creationId xmlns:p14="http://schemas.microsoft.com/office/powerpoint/2010/main" val="3478710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pl-PL">
                <a:latin typeface="Yu Mincho" panose="02020400000000000000" pitchFamily="18" charset="-128"/>
                <a:ea typeface="Yu Mincho" panose="02020400000000000000" pitchFamily="18" charset="-128"/>
              </a:rPr>
              <a:t>Dzień Flagi Rzeczypospolitej Polskiej – polskie święto wprowadzone na mocy ustawy z 20 lutego 2004, obchodzone między świętami 1 maja (zwanym Świętem Pracy) i 3 maja (Świętem Narodowym 3 Maja).</a:t>
            </a:r>
          </a:p>
        </p:txBody>
      </p:sp>
    </p:spTree>
    <p:extLst>
      <p:ext uri="{BB962C8B-B14F-4D97-AF65-F5344CB8AC3E}">
        <p14:creationId xmlns:p14="http://schemas.microsoft.com/office/powerpoint/2010/main" val="1218266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8365" y="5532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>
                <a:latin typeface="Yu Mincho" panose="02020400000000000000" pitchFamily="18" charset="-128"/>
                <a:ea typeface="Yu Mincho" panose="02020400000000000000" pitchFamily="18" charset="-128"/>
              </a:rPr>
              <a:t>Obchody Święta Flagi w 2017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065" y="143057"/>
            <a:ext cx="7696200" cy="47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67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>
                <a:latin typeface="Yu Mincho" panose="02020400000000000000" pitchFamily="18" charset="-128"/>
                <a:ea typeface="Yu Mincho" panose="02020400000000000000" pitchFamily="18" charset="-128"/>
                <a:cs typeface="David" panose="020E0502060401010101" pitchFamily="34" charset="-79"/>
              </a:rPr>
              <a:t>Ustanowienie święta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400">
                <a:latin typeface="Yu Mincho"/>
                <a:ea typeface="Yu Mincho"/>
              </a:rPr>
              <a:t>15 października 2003 do laski marszałkowskiej wpłynął poselski projekt zmiany ustawy o godle, barwach i hymnie RP, ustanawiający m.in. Dzień Flagi RP. Co wynika z uzasadnienia ustawy wprowadzającej święto, wybór dnia 2 maja nie był przypadkowy – chodziło o dzień, w którym Polakom towarzyszą refleksje o szczytnych kartach historii Polski, wypełnienie wolnego dnia pomiędzy świętami narodowymi oraz podkreślenie obchodów Światowego Dnia Polonii. W toku prac legislacyjnych Senat RP w uchwale z dnia 12 lutego 2004 zaproponował poprawki m.in.: zastąpić Dzień Flagi RP Dniem Orła Białego, uznając godło za naczelne spośród symboli RP. Ostatecznie Sejm odrzucił poprawkę i 20 lutego 2004 ustanowił Dzień Flagi Rzeczypospolitej Polskiej. </a:t>
            </a:r>
            <a:endParaRPr lang="pl-PL" sz="240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3000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48" y="399780"/>
            <a:ext cx="7424940" cy="4807649"/>
          </a:xfrm>
        </p:spPr>
      </p:pic>
      <p:sp>
        <p:nvSpPr>
          <p:cNvPr id="5" name="pole tekstowe 4"/>
          <p:cNvSpPr txBox="1"/>
          <p:nvPr/>
        </p:nvSpPr>
        <p:spPr>
          <a:xfrm>
            <a:off x="1022887" y="6075335"/>
            <a:ext cx="10217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>
                <a:latin typeface="Yu Mincho" panose="02020400000000000000" pitchFamily="18" charset="-128"/>
                <a:ea typeface="Yu Mincho" panose="02020400000000000000" pitchFamily="18" charset="-128"/>
              </a:rPr>
              <a:t>Polska flaga zawieszona 2 maja 1945 r. w zrujnowanym Berlinie</a:t>
            </a:r>
            <a:r>
              <a:rPr lang="pl-P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5617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>
                <a:latin typeface="Yu Mincho" panose="02020400000000000000" pitchFamily="18" charset="-128"/>
                <a:ea typeface="Yu Mincho" panose="02020400000000000000" pitchFamily="18" charset="-128"/>
              </a:rPr>
              <a:t>Historia Flagi Polski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>
                <a:latin typeface="Yu Mincho" panose="02020400000000000000" pitchFamily="18" charset="-128"/>
                <a:ea typeface="Yu Mincho" panose="02020400000000000000" pitchFamily="18" charset="-128"/>
              </a:rPr>
              <a:t>Według ustawy z dnia 31 stycznia 1980 jest nią prostokątny płat tkaniny o barwach Rzeczypospolitej Polskiej i proporcji 5:8, umieszczony na maszcie. Barwy flagi złożone z dwóch poziomych pasów: białego oraz czerwonego są odwzorowaniem kolorystyki godła państwowego, który stanowi orzeł biały na czerwonym polu. </a:t>
            </a:r>
          </a:p>
          <a:p>
            <a:r>
              <a:rPr lang="pl-PL" sz="2400">
                <a:latin typeface="Yu Mincho" panose="02020400000000000000" pitchFamily="18" charset="-128"/>
                <a:ea typeface="Yu Mincho" panose="02020400000000000000" pitchFamily="18" charset="-128"/>
              </a:rPr>
              <a:t>Koloru białego używa się w heraldyce* jako reprezentację srebra. Oznacza on także wodę, a w zakresie wartości duchowych czystość i niepokalanie.</a:t>
            </a:r>
          </a:p>
          <a:p>
            <a:r>
              <a:rPr lang="pl-PL" sz="2400">
                <a:latin typeface="Yu Mincho" panose="02020400000000000000" pitchFamily="18" charset="-128"/>
                <a:ea typeface="Yu Mincho" panose="02020400000000000000" pitchFamily="18" charset="-128"/>
              </a:rPr>
              <a:t>Kolor czerwony jest symbolem ognia i krwi, a z cnót oznacza odwagę i waleczność</a:t>
            </a:r>
          </a:p>
          <a:p>
            <a:endParaRPr lang="pl-PL" sz="2400"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pPr marL="0" indent="0">
              <a:buNone/>
            </a:pPr>
            <a:r>
              <a:rPr lang="pl-PL" sz="2400">
                <a:latin typeface="Yu Mincho" panose="02020400000000000000" pitchFamily="18" charset="-128"/>
                <a:ea typeface="Yu Mincho" panose="02020400000000000000" pitchFamily="18" charset="-128"/>
              </a:rPr>
              <a:t>*Heraldyka- jedna z nauk pomocniczych historii, zajmuje się badaniem rozwoju i znaczenia oraz zasadami kształtowania się herbów.</a:t>
            </a:r>
          </a:p>
        </p:txBody>
      </p:sp>
    </p:spTree>
    <p:extLst>
      <p:ext uri="{BB962C8B-B14F-4D97-AF65-F5344CB8AC3E}">
        <p14:creationId xmlns:p14="http://schemas.microsoft.com/office/powerpoint/2010/main" val="2876022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8132" y="5532437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>
                <a:latin typeface="Yu Mincho" panose="02020400000000000000" pitchFamily="18" charset="-128"/>
                <a:ea typeface="Yu Mincho" panose="02020400000000000000" pitchFamily="18" charset="-128"/>
              </a:rPr>
              <a:t>Błonia i Kopiec Kościuszki w Krakowie 2 maja 2019.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252" y="725246"/>
            <a:ext cx="83755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34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>
                <a:latin typeface="Yu Mincho" panose="02020400000000000000" pitchFamily="18" charset="-128"/>
                <a:ea typeface="Yu Mincho" panose="02020400000000000000" pitchFamily="18" charset="-128"/>
              </a:rPr>
              <a:t>Bandera wojenna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>
                <a:latin typeface="Yu Mincho" panose="02020400000000000000" pitchFamily="18" charset="-128"/>
                <a:ea typeface="Yu Mincho" panose="02020400000000000000" pitchFamily="18" charset="-128"/>
              </a:rPr>
              <a:t>Modyfikacją flagi państwowej z godłem jest bandera wojenna ustanowiona po raz pierwszy ustawą z 1 sierpnia 1919 roku. Stanowiła ona, że „banderą morską wojenną” (ale także „flagą wojenną lądową”) będzie „chorągiew z wycięciem o barwach narodowych […] z herbem Rzeczypospolitej pośrodku białego pasa”. Wobec zmiany widniejącego na banderze godła państwowego, wraz z nim uległa zmianie także i sama bandera wojenna.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188" y="3874576"/>
            <a:ext cx="4312526" cy="286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7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72001" cy="68693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-5688"/>
            <a:ext cx="457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0675" y="5774033"/>
            <a:ext cx="10515600" cy="1325563"/>
          </a:xfrm>
        </p:spPr>
        <p:txBody>
          <a:bodyPr>
            <a:normAutofit/>
          </a:bodyPr>
          <a:lstStyle/>
          <a:p>
            <a:r>
              <a:rPr lang="pl-PL" sz="1800">
                <a:latin typeface="Yu Mincho" panose="02020400000000000000" pitchFamily="18" charset="-128"/>
                <a:ea typeface="Yu Mincho" panose="02020400000000000000" pitchFamily="18" charset="-128"/>
              </a:rPr>
              <a:t>Polska flaga z przestrzelinami, </a:t>
            </a:r>
            <a:br>
              <a:rPr lang="pl-PL" sz="1800">
                <a:latin typeface="Yu Mincho" panose="02020400000000000000" pitchFamily="18" charset="-128"/>
                <a:ea typeface="Yu Mincho" panose="02020400000000000000" pitchFamily="18" charset="-128"/>
              </a:rPr>
            </a:br>
            <a:r>
              <a:rPr lang="pl-PL" sz="1800">
                <a:latin typeface="Yu Mincho" panose="02020400000000000000" pitchFamily="18" charset="-128"/>
                <a:ea typeface="Yu Mincho" panose="02020400000000000000" pitchFamily="18" charset="-128"/>
              </a:rPr>
              <a:t>powstanie warszawskie (1944)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8136610" y="6006458"/>
            <a:ext cx="3865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>
                <a:latin typeface="Yu Mincho" panose="02020400000000000000" pitchFamily="18" charset="-128"/>
                <a:ea typeface="Yu Mincho" panose="02020400000000000000" pitchFamily="18" charset="-128"/>
              </a:rPr>
              <a:t>Polskie barwy narodowe na </a:t>
            </a:r>
            <a:r>
              <a:rPr lang="pl-PL" err="1">
                <a:latin typeface="Yu Mincho" panose="02020400000000000000" pitchFamily="18" charset="-128"/>
                <a:ea typeface="Yu Mincho" panose="02020400000000000000" pitchFamily="18" charset="-128"/>
              </a:rPr>
              <a:t>AirShow</a:t>
            </a:r>
            <a:endParaRPr lang="pl-PL"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r>
              <a:rPr lang="pl-PL">
                <a:latin typeface="Yu Mincho" panose="02020400000000000000" pitchFamily="18" charset="-128"/>
                <a:ea typeface="Yu Mincho" panose="02020400000000000000" pitchFamily="18" charset="-128"/>
              </a:rPr>
              <a:t> w Radomiu 2005</a:t>
            </a:r>
          </a:p>
        </p:txBody>
      </p:sp>
    </p:spTree>
    <p:extLst>
      <p:ext uri="{BB962C8B-B14F-4D97-AF65-F5344CB8AC3E}">
        <p14:creationId xmlns:p14="http://schemas.microsoft.com/office/powerpoint/2010/main" val="293713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Motyw pakietu Office</vt:lpstr>
      <vt:lpstr>Święto Flagi  2 maja</vt:lpstr>
      <vt:lpstr>PowerPoint Presentation</vt:lpstr>
      <vt:lpstr>Obchody Święta Flagi w 2017</vt:lpstr>
      <vt:lpstr>Ustanowienie święta</vt:lpstr>
      <vt:lpstr>PowerPoint Presentation</vt:lpstr>
      <vt:lpstr>Historia Flagi Polski</vt:lpstr>
      <vt:lpstr>Błonia i Kopiec Kościuszki w Krakowie 2 maja 2019.</vt:lpstr>
      <vt:lpstr>Bandera wojenna</vt:lpstr>
      <vt:lpstr>Polska flaga z przestrzelinami,  powstanie warszawskie (1944)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Święto Flagi  3 maja</dc:title>
  <dc:creator>Kropka</dc:creator>
  <cp:revision>1</cp:revision>
  <dcterms:created xsi:type="dcterms:W3CDTF">2021-04-28T20:18:17Z</dcterms:created>
  <dcterms:modified xsi:type="dcterms:W3CDTF">2021-04-29T18:50:08Z</dcterms:modified>
</cp:coreProperties>
</file>