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9AFD3-A716-4F89-959C-D87241389EF2}" v="3908" dt="2021-04-25T18:30:17.410"/>
    <p1510:client id="{DFF902B7-AAE5-ECD7-98BF-353850B1747D}" v="91" dt="2021-04-29T18:49:13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, książka, kanion, kilka&#10;&#10;Opis wygenerowany automatycznie">
            <a:extLst>
              <a:ext uri="{FF2B5EF4-FFF2-40B4-BE49-F238E27FC236}">
                <a16:creationId xmlns:a16="http://schemas.microsoft.com/office/drawing/2014/main" id="{BD6AF9D2-E7D5-4331-AF70-84B240DF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362" r="85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pl-PL" sz="1150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Konstytucja 3 Maja</a:t>
            </a:r>
            <a:endParaRPr lang="pl-PL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kubek, kawa, wewnątrz, pióro&#10;&#10;Opis wygenerowany automatycznie">
            <a:extLst>
              <a:ext uri="{FF2B5EF4-FFF2-40B4-BE49-F238E27FC236}">
                <a16:creationId xmlns:a16="http://schemas.microsoft.com/office/drawing/2014/main" id="{C3A63851-C23D-4006-8982-DC86658CD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0E183E1-C1A0-4538-848B-9D84C82D7D29}"/>
              </a:ext>
            </a:extLst>
          </p:cNvPr>
          <p:cNvSpPr txBox="1"/>
          <p:nvPr/>
        </p:nvSpPr>
        <p:spPr>
          <a:xfrm>
            <a:off x="1166649" y="721805"/>
            <a:ext cx="3874686" cy="214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Obchody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Święta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Konstytucji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 Maja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B9929F4-29E7-4A4E-A4E2-D3BA86F8CC66}"/>
              </a:ext>
            </a:extLst>
          </p:cNvPr>
          <p:cNvSpPr txBox="1"/>
          <p:nvPr/>
        </p:nvSpPr>
        <p:spPr>
          <a:xfrm>
            <a:off x="1166649" y="3379979"/>
            <a:ext cx="3874685" cy="31863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Obchody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Konstytucji</a:t>
            </a:r>
            <a:r>
              <a:rPr lang="en-US" sz="2400" dirty="0">
                <a:solidFill>
                  <a:schemeClr val="bg1"/>
                </a:solidFill>
              </a:rPr>
              <a:t> 3 Maja </a:t>
            </a:r>
            <a:r>
              <a:rPr lang="en-US" sz="2400" dirty="0" err="1">
                <a:solidFill>
                  <a:schemeClr val="bg1"/>
                </a:solidFill>
              </a:rPr>
              <a:t>były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zakazane</a:t>
            </a:r>
            <a:r>
              <a:rPr lang="en-US" sz="2400" dirty="0">
                <a:solidFill>
                  <a:schemeClr val="bg1"/>
                </a:solidFill>
              </a:rPr>
              <a:t> pod </a:t>
            </a:r>
            <a:r>
              <a:rPr lang="en-US" sz="2400" dirty="0" err="1">
                <a:solidFill>
                  <a:schemeClr val="bg1"/>
                </a:solidFill>
              </a:rPr>
              <a:t>zaborami</a:t>
            </a:r>
            <a:r>
              <a:rPr lang="en-US" sz="2400" dirty="0">
                <a:solidFill>
                  <a:schemeClr val="bg1"/>
                </a:solidFill>
              </a:rPr>
              <a:t>, w </a:t>
            </a:r>
            <a:r>
              <a:rPr lang="en-US" sz="2400" dirty="0" err="1">
                <a:solidFill>
                  <a:schemeClr val="bg1"/>
                </a:solidFill>
              </a:rPr>
              <a:t>czasie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okupacji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hitlerowskiej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sowieckiej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podczas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drugiej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wojny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światowej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oraz</a:t>
            </a:r>
            <a:r>
              <a:rPr lang="en-US" sz="2400" dirty="0">
                <a:solidFill>
                  <a:schemeClr val="bg1"/>
                </a:solidFill>
              </a:rPr>
              <a:t> w </a:t>
            </a:r>
            <a:r>
              <a:rPr lang="en-US" sz="2400" dirty="0" err="1">
                <a:solidFill>
                  <a:schemeClr val="bg1"/>
                </a:solidFill>
              </a:rPr>
              <a:t>czasach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komunizmu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kubek, kawa, wewnątrz, pióro&#10;&#10;Opis wygenerowany automatycznie">
            <a:extLst>
              <a:ext uri="{FF2B5EF4-FFF2-40B4-BE49-F238E27FC236}">
                <a16:creationId xmlns:a16="http://schemas.microsoft.com/office/drawing/2014/main" id="{CAACFB54-AF4B-41ED-8E0A-6F2952BF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156241E-F60F-4C44-BACA-C0EE8983576C}"/>
              </a:ext>
            </a:extLst>
          </p:cNvPr>
          <p:cNvSpPr txBox="1"/>
          <p:nvPr/>
        </p:nvSpPr>
        <p:spPr>
          <a:xfrm>
            <a:off x="1166649" y="721805"/>
            <a:ext cx="3874686" cy="214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Obchody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Święta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Konstytucji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 Maja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C70B25-7E56-4BA6-88B5-8E6852431AEC}"/>
              </a:ext>
            </a:extLst>
          </p:cNvPr>
          <p:cNvSpPr txBox="1"/>
          <p:nvPr/>
        </p:nvSpPr>
        <p:spPr>
          <a:xfrm>
            <a:off x="1166649" y="3379979"/>
            <a:ext cx="3874685" cy="31863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cs typeface="Calibri"/>
              </a:rPr>
              <a:t>Święto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Konstytucji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3 Maja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było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obchodzone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w II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Rzeczypospolitej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i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od 1990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roku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w III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Rzeczypospolitej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8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drzewo, osoba, zewnętrzne, taniec&#10;&#10;Opis wygenerowany automatycznie">
            <a:extLst>
              <a:ext uri="{FF2B5EF4-FFF2-40B4-BE49-F238E27FC236}">
                <a16:creationId xmlns:a16="http://schemas.microsoft.com/office/drawing/2014/main" id="{ECF251B9-8BD4-4016-B216-3A3441835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A8A65B-16F8-4044-BD65-57C33CD36BEA}"/>
              </a:ext>
            </a:extLst>
          </p:cNvPr>
          <p:cNvSpPr txBox="1"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Obchodzimy Święto Konstytucji III Maja, gdyż dzięki niej weszła w życie ustawa regulująca ustrój prawny w naszym kraju.</a:t>
            </a:r>
          </a:p>
        </p:txBody>
      </p:sp>
    </p:spTree>
    <p:extLst>
      <p:ext uri="{BB962C8B-B14F-4D97-AF65-F5344CB8AC3E}">
        <p14:creationId xmlns:p14="http://schemas.microsoft.com/office/powerpoint/2010/main" val="412970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D4FC85A-18D3-4374-BB82-60625F650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" t="9091" r="401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DBD4140-ECE5-47EE-BD17-9172225B2A4A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 2021 </a:t>
            </a:r>
            <a:r>
              <a:rPr lang="en-US" sz="1700" dirty="0" err="1"/>
              <a:t>roku</a:t>
            </a:r>
            <a:r>
              <a:rPr lang="en-US" sz="1700" dirty="0"/>
              <a:t> </a:t>
            </a:r>
            <a:r>
              <a:rPr lang="en-US" sz="1700" dirty="0" err="1"/>
              <a:t>będziemy</a:t>
            </a:r>
            <a:r>
              <a:rPr lang="en-US" sz="1700" dirty="0"/>
              <a:t> </a:t>
            </a:r>
            <a:r>
              <a:rPr lang="en-US" sz="1700" dirty="0" err="1"/>
              <a:t>obchodzić</a:t>
            </a:r>
            <a:r>
              <a:rPr lang="en-US" sz="1700" dirty="0"/>
              <a:t> 230 </a:t>
            </a:r>
            <a:r>
              <a:rPr lang="en-US" sz="1700" dirty="0" err="1"/>
              <a:t>rocznicę</a:t>
            </a:r>
            <a:r>
              <a:rPr lang="en-US" sz="1700" dirty="0"/>
              <a:t> </a:t>
            </a:r>
            <a:r>
              <a:rPr lang="en-US" sz="1700" dirty="0" err="1"/>
              <a:t>uchwalenia</a:t>
            </a:r>
            <a:r>
              <a:rPr lang="en-US" sz="1700" dirty="0"/>
              <a:t> </a:t>
            </a:r>
            <a:r>
              <a:rPr lang="en-US" sz="1700" dirty="0" err="1"/>
              <a:t>Konstytucji</a:t>
            </a:r>
            <a:r>
              <a:rPr lang="en-US" sz="1700" dirty="0"/>
              <a:t> 3 Maja. Z </a:t>
            </a:r>
            <a:r>
              <a:rPr lang="en-US" sz="1700" dirty="0" err="1"/>
              <a:t>tej</a:t>
            </a:r>
            <a:r>
              <a:rPr lang="en-US" sz="1700" dirty="0"/>
              <a:t> </a:t>
            </a:r>
            <a:r>
              <a:rPr lang="en-US" sz="1700" dirty="0" err="1"/>
              <a:t>okazji</a:t>
            </a:r>
            <a:r>
              <a:rPr lang="en-US" sz="1700" dirty="0"/>
              <a:t> </a:t>
            </a:r>
            <a:r>
              <a:rPr lang="en-US" sz="1700" dirty="0" err="1"/>
              <a:t>są</a:t>
            </a:r>
            <a:r>
              <a:rPr lang="en-US" sz="1700" dirty="0"/>
              <a:t> </a:t>
            </a:r>
            <a:r>
              <a:rPr lang="en-US" sz="1700" dirty="0" err="1"/>
              <a:t>organizowane</a:t>
            </a:r>
            <a:r>
              <a:rPr lang="en-US" sz="1700" dirty="0"/>
              <a:t> </a:t>
            </a:r>
            <a:r>
              <a:rPr lang="en-US" sz="1700" dirty="0" err="1"/>
              <a:t>parady</a:t>
            </a:r>
            <a:r>
              <a:rPr lang="en-US" sz="1700" dirty="0"/>
              <a:t>, </a:t>
            </a:r>
            <a:r>
              <a:rPr lang="en-US" sz="1700" dirty="0" err="1"/>
              <a:t>marsze</a:t>
            </a:r>
            <a:r>
              <a:rPr lang="en-US" sz="1700" dirty="0"/>
              <a:t>  I </a:t>
            </a:r>
            <a:r>
              <a:rPr lang="en-US" sz="1700" dirty="0" err="1"/>
              <a:t>pochody</a:t>
            </a:r>
            <a:r>
              <a:rPr lang="en-US" sz="1700" dirty="0"/>
              <a:t>   w </a:t>
            </a:r>
            <a:r>
              <a:rPr lang="en-US" sz="1700" dirty="0" err="1"/>
              <a:t>różnych</a:t>
            </a:r>
            <a:r>
              <a:rPr lang="en-US" sz="1700" dirty="0"/>
              <a:t> </a:t>
            </a:r>
            <a:r>
              <a:rPr lang="en-US" sz="1700" dirty="0" err="1"/>
              <a:t>miastach</a:t>
            </a:r>
            <a:r>
              <a:rPr lang="en-US" sz="1700" dirty="0"/>
              <a:t> w </a:t>
            </a:r>
            <a:r>
              <a:rPr lang="en-US" sz="1700" dirty="0" err="1"/>
              <a:t>Polsce</a:t>
            </a:r>
            <a:r>
              <a:rPr lang="en-US" sz="1700" dirty="0"/>
              <a:t>. </a:t>
            </a:r>
            <a:r>
              <a:rPr lang="en-US" sz="1700" dirty="0" err="1"/>
              <a:t>Odbywają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także</a:t>
            </a:r>
            <a:r>
              <a:rPr lang="en-US" sz="1700" dirty="0"/>
              <a:t> </a:t>
            </a:r>
            <a:r>
              <a:rPr lang="en-US" sz="1700" dirty="0" err="1"/>
              <a:t>uroczystości</a:t>
            </a:r>
            <a:r>
              <a:rPr lang="en-US" sz="1700" dirty="0"/>
              <a:t> o </a:t>
            </a:r>
            <a:r>
              <a:rPr lang="en-US" sz="1700" dirty="0" err="1"/>
              <a:t>charakterze</a:t>
            </a:r>
            <a:r>
              <a:rPr lang="en-US" sz="1700" dirty="0"/>
              <a:t> </a:t>
            </a:r>
            <a:r>
              <a:rPr lang="en-US" sz="1700" dirty="0" err="1"/>
              <a:t>wojskowym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15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soba, budynek, taniec, zewnętrzne&#10;&#10;Opis wygenerowany automatycznie">
            <a:extLst>
              <a:ext uri="{FF2B5EF4-FFF2-40B4-BE49-F238E27FC236}">
                <a16:creationId xmlns:a16="http://schemas.microsoft.com/office/drawing/2014/main" id="{04F52177-A879-441A-811F-D700A6D4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027" r="7529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94EE9C-4FA4-4192-926E-40834F2F8896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Coroczne centralne obchody Konstytucji III Maja odbywają się w Warszawie. Podczas uroczystości prezydent wręcza odznaczenia osobom zasłużonym dla państwa i społeczeństwa. </a:t>
            </a:r>
          </a:p>
        </p:txBody>
      </p:sp>
    </p:spTree>
    <p:extLst>
      <p:ext uri="{BB962C8B-B14F-4D97-AF65-F5344CB8AC3E}">
        <p14:creationId xmlns:p14="http://schemas.microsoft.com/office/powerpoint/2010/main" val="691952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zdobione, kolorowy&#10;&#10;Opis wygenerowany automatycznie">
            <a:extLst>
              <a:ext uri="{FF2B5EF4-FFF2-40B4-BE49-F238E27FC236}">
                <a16:creationId xmlns:a16="http://schemas.microsoft.com/office/drawing/2014/main" id="{7BA0F590-53C6-42C8-8047-D8AAD3A6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03EEFEF-FAEF-4079-963D-9DBEA7D8BE8E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Konstytucja</a:t>
            </a:r>
            <a:r>
              <a:rPr lang="en-US" sz="6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III Maja jest </a:t>
            </a:r>
            <a:r>
              <a:rPr lang="en-US" sz="60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jednym</a:t>
            </a:r>
            <a:r>
              <a:rPr lang="en-US" sz="6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60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symboli</a:t>
            </a:r>
            <a:r>
              <a:rPr lang="en-US" sz="6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naszej</a:t>
            </a:r>
            <a:r>
              <a:rPr lang="en-US" sz="6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niepodległości</a:t>
            </a:r>
            <a:endParaRPr lang="en-US" sz="6000" b="1" dirty="0" err="1">
              <a:ln w="22225">
                <a:solidFill>
                  <a:prstClr val="white"/>
                </a:solidFill>
                <a:miter lim="800000"/>
              </a:ln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5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osoba, tkanina&#10;&#10;Opis wygenerowany automatycznie">
            <a:extLst>
              <a:ext uri="{FF2B5EF4-FFF2-40B4-BE49-F238E27FC236}">
                <a16:creationId xmlns:a16="http://schemas.microsoft.com/office/drawing/2014/main" id="{1F66A6B0-11F3-4997-8D2F-95A7A2549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49F825-3197-4079-BE1A-C0CBDB375892}"/>
              </a:ext>
            </a:extLst>
          </p:cNvPr>
          <p:cNvSpPr txBox="1"/>
          <p:nvPr/>
        </p:nvSpPr>
        <p:spPr>
          <a:xfrm>
            <a:off x="2210936" y="2470248"/>
            <a:ext cx="9484235" cy="30527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Konstytucja</a:t>
            </a:r>
            <a:r>
              <a:rPr lang="en-US" sz="2400" dirty="0"/>
              <a:t> III Maja 1791 </a:t>
            </a:r>
            <a:r>
              <a:rPr lang="en-US" sz="2400" dirty="0" err="1"/>
              <a:t>roku</a:t>
            </a:r>
            <a:r>
              <a:rPr lang="en-US" sz="2400" dirty="0"/>
              <a:t> </a:t>
            </a:r>
            <a:r>
              <a:rPr lang="en-US" sz="2400" dirty="0" err="1"/>
              <a:t>została</a:t>
            </a:r>
            <a:r>
              <a:rPr lang="en-US" sz="2400" dirty="0"/>
              <a:t> </a:t>
            </a:r>
            <a:r>
              <a:rPr lang="en-US" sz="2400" dirty="0" err="1"/>
              <a:t>uchwalona</a:t>
            </a:r>
            <a:r>
              <a:rPr lang="en-US" sz="2400" dirty="0"/>
              <a:t> </a:t>
            </a:r>
            <a:r>
              <a:rPr lang="en-US" sz="2400" dirty="0" err="1"/>
              <a:t>przez</a:t>
            </a:r>
            <a:r>
              <a:rPr lang="en-US" sz="2400" dirty="0"/>
              <a:t> Sejm Wielki, </a:t>
            </a:r>
            <a:r>
              <a:rPr lang="en-US" sz="2400" dirty="0" err="1"/>
              <a:t>zwany</a:t>
            </a:r>
            <a:r>
              <a:rPr lang="en-US" sz="2400" dirty="0"/>
              <a:t> </a:t>
            </a:r>
            <a:r>
              <a:rPr lang="en-US" sz="2400" dirty="0" err="1"/>
              <a:t>również</a:t>
            </a:r>
            <a:r>
              <a:rPr lang="en-US" sz="2400" dirty="0"/>
              <a:t> </a:t>
            </a:r>
            <a:r>
              <a:rPr lang="en-US" sz="2400" dirty="0" err="1"/>
              <a:t>Czteroletnim</a:t>
            </a:r>
            <a:r>
              <a:rPr lang="en-US" sz="2400" dirty="0"/>
              <a:t> </a:t>
            </a:r>
            <a:r>
              <a:rPr lang="en-US" sz="2400" dirty="0" err="1"/>
              <a:t>była</a:t>
            </a:r>
            <a:r>
              <a:rPr lang="en-US" sz="2400" dirty="0"/>
              <a:t> to </a:t>
            </a:r>
            <a:r>
              <a:rPr lang="en-US" sz="2400" dirty="0" err="1"/>
              <a:t>najważniejsza</a:t>
            </a:r>
            <a:r>
              <a:rPr lang="en-US" sz="2400" dirty="0"/>
              <a:t> </a:t>
            </a:r>
            <a:r>
              <a:rPr lang="en-US" sz="2400" dirty="0" err="1"/>
              <a:t>reforma</a:t>
            </a:r>
            <a:r>
              <a:rPr lang="en-US" sz="2400" dirty="0"/>
              <a:t> </a:t>
            </a:r>
            <a:r>
              <a:rPr lang="en-US" sz="2400" dirty="0" err="1"/>
              <a:t>tego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 err="1"/>
              <a:t>Sejmu</a:t>
            </a:r>
            <a:r>
              <a:rPr lang="en-US" sz="2400" dirty="0"/>
              <a:t>. </a:t>
            </a:r>
            <a:r>
              <a:rPr lang="en-US" sz="2400" dirty="0" err="1"/>
              <a:t>Autorami</a:t>
            </a:r>
            <a:r>
              <a:rPr lang="en-US" sz="2400" dirty="0"/>
              <a:t> </a:t>
            </a:r>
            <a:r>
              <a:rPr lang="en-US" sz="2400" dirty="0" err="1"/>
              <a:t>konstytucji</a:t>
            </a:r>
            <a:r>
              <a:rPr lang="en-US" sz="2400" dirty="0"/>
              <a:t> </a:t>
            </a:r>
            <a:r>
              <a:rPr lang="en-US" sz="2400" dirty="0" err="1"/>
              <a:t>był</a:t>
            </a:r>
            <a:r>
              <a:rPr lang="en-US" sz="2400" dirty="0"/>
              <a:t> </a:t>
            </a:r>
            <a:r>
              <a:rPr lang="en-US" sz="2400" dirty="0" err="1"/>
              <a:t>król</a:t>
            </a:r>
            <a:r>
              <a:rPr lang="en-US" sz="2400" dirty="0"/>
              <a:t> Stanisław August Poniatowski, Ignacy Potocki </a:t>
            </a:r>
            <a:r>
              <a:rPr lang="en-US" sz="2400" dirty="0" err="1"/>
              <a:t>oraz</a:t>
            </a:r>
            <a:r>
              <a:rPr lang="en-US" sz="2400" dirty="0"/>
              <a:t> Hugo </a:t>
            </a:r>
            <a:r>
              <a:rPr lang="en-US" sz="2400" dirty="0" err="1"/>
              <a:t>Kołłątaj</a:t>
            </a:r>
            <a:r>
              <a:rPr lang="en-US" sz="2400" dirty="0"/>
              <a:t>. 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82834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osoba, budynek, tłum, widownia&#10;&#10;Opis wygenerowany automatycznie">
            <a:extLst>
              <a:ext uri="{FF2B5EF4-FFF2-40B4-BE49-F238E27FC236}">
                <a16:creationId xmlns:a16="http://schemas.microsoft.com/office/drawing/2014/main" id="{875F4AC4-5BAD-4641-9511-48D323472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45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100E75-AA85-4D82-8FEC-3A3FEF2ACBBE}"/>
              </a:ext>
            </a:extLst>
          </p:cNvPr>
          <p:cNvSpPr txBox="1"/>
          <p:nvPr/>
        </p:nvSpPr>
        <p:spPr>
          <a:xfrm>
            <a:off x="851686" y="3502152"/>
            <a:ext cx="11132757" cy="29310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Konstytucja</a:t>
            </a:r>
            <a:r>
              <a:rPr lang="en-US" sz="2000" dirty="0"/>
              <a:t> </a:t>
            </a:r>
            <a:r>
              <a:rPr lang="en-US" sz="2000" dirty="0" err="1"/>
              <a:t>była</a:t>
            </a:r>
            <a:r>
              <a:rPr lang="en-US" sz="2000" dirty="0"/>
              <a:t> </a:t>
            </a:r>
            <a:r>
              <a:rPr lang="en-US" sz="2000" dirty="0" err="1"/>
              <a:t>Ustawą</a:t>
            </a:r>
            <a:r>
              <a:rPr lang="en-US" sz="2000" dirty="0"/>
              <a:t> </a:t>
            </a:r>
            <a:r>
              <a:rPr lang="en-US" sz="2000" dirty="0" err="1"/>
              <a:t>Rządową</a:t>
            </a:r>
            <a:r>
              <a:rPr lang="en-US" sz="2000" dirty="0"/>
              <a:t>, </a:t>
            </a:r>
            <a:r>
              <a:rPr lang="en-US" sz="2000" dirty="0" err="1"/>
              <a:t>która</a:t>
            </a:r>
            <a:r>
              <a:rPr lang="en-US" sz="2000" dirty="0"/>
              <a:t> </a:t>
            </a:r>
            <a:r>
              <a:rPr lang="en-US" sz="2000" dirty="0" err="1"/>
              <a:t>regulowała</a:t>
            </a:r>
            <a:r>
              <a:rPr lang="en-US" sz="2000" dirty="0"/>
              <a:t> </a:t>
            </a:r>
            <a:r>
              <a:rPr lang="en-US" sz="2000" dirty="0" err="1"/>
              <a:t>prawa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dirty="0" err="1"/>
              <a:t>obowiązki</a:t>
            </a:r>
            <a:r>
              <a:rPr lang="en-US" sz="2000" dirty="0"/>
              <a:t> </a:t>
            </a:r>
            <a:r>
              <a:rPr lang="en-US" sz="2000" dirty="0" err="1"/>
              <a:t>ogółu</a:t>
            </a:r>
            <a:r>
              <a:rPr lang="en-US" sz="2000" dirty="0"/>
              <a:t> </a:t>
            </a:r>
            <a:r>
              <a:rPr lang="en-US" sz="2000" dirty="0" err="1"/>
              <a:t>mieszkańców</a:t>
            </a:r>
            <a:r>
              <a:rPr lang="en-US" sz="2000" dirty="0"/>
              <a:t> </a:t>
            </a:r>
            <a:r>
              <a:rPr lang="en-US" sz="2000" dirty="0" err="1"/>
              <a:t>oraz</a:t>
            </a:r>
            <a:r>
              <a:rPr lang="en-US" sz="2000" dirty="0"/>
              <a:t> </a:t>
            </a:r>
            <a:r>
              <a:rPr lang="en-US" sz="2000" dirty="0" err="1"/>
              <a:t>zasady</a:t>
            </a:r>
            <a:r>
              <a:rPr lang="en-US" sz="2000" dirty="0"/>
              <a:t> </a:t>
            </a:r>
            <a:r>
              <a:rPr lang="en-US" sz="2000" dirty="0" err="1"/>
              <a:t>organizacji</a:t>
            </a:r>
            <a:r>
              <a:rPr lang="en-US" sz="2000" dirty="0"/>
              <a:t> </a:t>
            </a:r>
            <a:r>
              <a:rPr lang="en-US" sz="2000" dirty="0" err="1"/>
              <a:t>władzy</a:t>
            </a:r>
            <a:r>
              <a:rPr lang="en-US" sz="2000" dirty="0"/>
              <a:t> </a:t>
            </a:r>
            <a:r>
              <a:rPr lang="en-US" sz="2000" dirty="0" err="1"/>
              <a:t>państwowej</a:t>
            </a:r>
            <a:r>
              <a:rPr lang="en-US" sz="2000" dirty="0"/>
              <a:t>. </a:t>
            </a:r>
            <a:r>
              <a:rPr lang="en-US" sz="2000" dirty="0" err="1"/>
              <a:t>Była</a:t>
            </a:r>
            <a:r>
              <a:rPr lang="en-US" sz="2000" dirty="0"/>
              <a:t> </a:t>
            </a:r>
            <a:r>
              <a:rPr lang="en-US" sz="2000" dirty="0" err="1"/>
              <a:t>ona</a:t>
            </a:r>
            <a:r>
              <a:rPr lang="en-US" sz="2000" dirty="0"/>
              <a:t> </a:t>
            </a:r>
            <a:r>
              <a:rPr lang="en-US" sz="2000" dirty="0" err="1"/>
              <a:t>pierwszą</a:t>
            </a:r>
            <a:r>
              <a:rPr lang="en-US" sz="2000" dirty="0"/>
              <a:t> w </a:t>
            </a:r>
            <a:r>
              <a:rPr lang="en-US" sz="2000" dirty="0" err="1"/>
              <a:t>Europie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dirty="0" err="1"/>
              <a:t>drugą</a:t>
            </a:r>
            <a:r>
              <a:rPr lang="en-US" sz="2000" dirty="0"/>
              <a:t> </a:t>
            </a: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dirty="0" err="1"/>
              <a:t>świecie</a:t>
            </a:r>
            <a:r>
              <a:rPr lang="en-US" sz="2000" dirty="0"/>
              <a:t>. </a:t>
            </a:r>
            <a:r>
              <a:rPr lang="en-US" sz="2000" dirty="0" err="1"/>
              <a:t>Władza</a:t>
            </a:r>
            <a:r>
              <a:rPr lang="en-US" sz="2000" dirty="0"/>
              <a:t> </a:t>
            </a:r>
            <a:r>
              <a:rPr lang="en-US" sz="2000" dirty="0" err="1"/>
              <a:t>została</a:t>
            </a:r>
            <a:r>
              <a:rPr lang="en-US" sz="2000" dirty="0"/>
              <a:t> </a:t>
            </a:r>
            <a:r>
              <a:rPr lang="en-US" sz="2000" dirty="0" err="1"/>
              <a:t>podzielona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dirty="0" err="1"/>
              <a:t>ustawodawczą</a:t>
            </a:r>
            <a:r>
              <a:rPr lang="en-US" sz="2000" dirty="0"/>
              <a:t>, </a:t>
            </a:r>
            <a:r>
              <a:rPr lang="en-US" sz="2000" dirty="0" err="1"/>
              <a:t>wyknowaczą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dirty="0" err="1"/>
              <a:t>sądowniczą</a:t>
            </a:r>
            <a:r>
              <a:rPr lang="en-US" sz="2000" dirty="0"/>
              <a:t>, a </a:t>
            </a:r>
            <a:r>
              <a:rPr lang="en-US" sz="2000" dirty="0" err="1"/>
              <a:t>także</a:t>
            </a:r>
            <a:r>
              <a:rPr lang="en-US" sz="2000" dirty="0"/>
              <a:t> </a:t>
            </a:r>
            <a:r>
              <a:rPr lang="en-US" sz="2000" dirty="0" err="1"/>
              <a:t>zniesiono</a:t>
            </a:r>
            <a:r>
              <a:rPr lang="en-US" sz="2000" dirty="0"/>
              <a:t> </a:t>
            </a:r>
            <a:r>
              <a:rPr lang="en-US" sz="2000" dirty="0" err="1"/>
              <a:t>między</a:t>
            </a:r>
            <a:r>
              <a:rPr lang="en-US" sz="2000" dirty="0"/>
              <a:t> </a:t>
            </a:r>
            <a:r>
              <a:rPr lang="en-US" sz="2000" dirty="0" err="1"/>
              <a:t>innymi</a:t>
            </a:r>
            <a:r>
              <a:rPr lang="en-US" sz="2000" dirty="0"/>
              <a:t> liberum veto, </a:t>
            </a:r>
            <a:r>
              <a:rPr lang="en-US" sz="2000" dirty="0" err="1"/>
              <a:t>konfederacje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dirty="0" err="1"/>
              <a:t>wolną</a:t>
            </a:r>
            <a:r>
              <a:rPr lang="en-US" sz="2000" dirty="0"/>
              <a:t> </a:t>
            </a:r>
            <a:r>
              <a:rPr lang="en-US" sz="2000" dirty="0" err="1"/>
              <a:t>elekcję</a:t>
            </a:r>
            <a:r>
              <a:rPr lang="en-US" sz="2000" dirty="0"/>
              <a:t>.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2558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6AF4494-D0D0-4F08-AE3E-71D6742CA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3" r="1" b="3330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33164E3-F536-406F-8FD0-A421FA17A0CC}"/>
              </a:ext>
            </a:extLst>
          </p:cNvPr>
          <p:cNvSpPr txBox="1"/>
          <p:nvPr/>
        </p:nvSpPr>
        <p:spPr>
          <a:xfrm>
            <a:off x="1166649" y="3379979"/>
            <a:ext cx="3874685" cy="31863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Władzę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Ustawodawczą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sprawował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dwuizbowy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sejm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złożony</a:t>
            </a:r>
            <a:r>
              <a:rPr lang="en-US" sz="1700" dirty="0">
                <a:solidFill>
                  <a:schemeClr val="bg1"/>
                </a:solidFill>
              </a:rPr>
              <a:t> z </a:t>
            </a:r>
            <a:r>
              <a:rPr lang="en-US" sz="1700" dirty="0" err="1">
                <a:solidFill>
                  <a:schemeClr val="bg1"/>
                </a:solidFill>
              </a:rPr>
              <a:t>izby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senatorskiej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izby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poselskiej</a:t>
            </a:r>
            <a:r>
              <a:rPr lang="en-US" sz="1700" dirty="0">
                <a:solidFill>
                  <a:schemeClr val="bg1"/>
                </a:solidFill>
              </a:rPr>
              <a:t>. Do </a:t>
            </a:r>
            <a:r>
              <a:rPr lang="en-US" sz="1700" dirty="0" err="1">
                <a:solidFill>
                  <a:schemeClr val="bg1"/>
                </a:solidFill>
              </a:rPr>
              <a:t>izby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poselskiej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miało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wchodzić</a:t>
            </a:r>
            <a:r>
              <a:rPr lang="en-US" sz="1700" dirty="0">
                <a:solidFill>
                  <a:schemeClr val="bg1"/>
                </a:solidFill>
              </a:rPr>
              <a:t> 204 </a:t>
            </a:r>
            <a:r>
              <a:rPr lang="en-US" sz="1700" dirty="0" err="1">
                <a:solidFill>
                  <a:schemeClr val="bg1"/>
                </a:solidFill>
              </a:rPr>
              <a:t>posłów</a:t>
            </a:r>
            <a:r>
              <a:rPr lang="en-US" sz="1700" dirty="0">
                <a:solidFill>
                  <a:schemeClr val="bg1"/>
                </a:solidFill>
              </a:rPr>
              <a:t>, </a:t>
            </a:r>
            <a:r>
              <a:rPr lang="en-US" sz="1700" dirty="0" err="1">
                <a:solidFill>
                  <a:schemeClr val="bg1"/>
                </a:solidFill>
              </a:rPr>
              <a:t>oraz</a:t>
            </a:r>
            <a:r>
              <a:rPr lang="en-US" sz="1700" dirty="0">
                <a:solidFill>
                  <a:schemeClr val="bg1"/>
                </a:solidFill>
              </a:rPr>
              <a:t> 24 </a:t>
            </a:r>
            <a:r>
              <a:rPr lang="en-US" sz="1700" dirty="0" err="1">
                <a:solidFill>
                  <a:schemeClr val="bg1"/>
                </a:solidFill>
              </a:rPr>
              <a:t>plenipotentów</a:t>
            </a:r>
            <a:r>
              <a:rPr lang="en-US" sz="1700" dirty="0">
                <a:solidFill>
                  <a:schemeClr val="bg1"/>
                </a:solidFill>
              </a:rPr>
              <a:t>. Do </a:t>
            </a:r>
            <a:r>
              <a:rPr lang="en-US" sz="1700" dirty="0" err="1">
                <a:solidFill>
                  <a:schemeClr val="bg1"/>
                </a:solidFill>
              </a:rPr>
              <a:t>senatu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wchodziło</a:t>
            </a:r>
            <a:r>
              <a:rPr lang="en-US" sz="1700" dirty="0">
                <a:solidFill>
                  <a:schemeClr val="bg1"/>
                </a:solidFill>
              </a:rPr>
              <a:t> 102 </a:t>
            </a:r>
            <a:r>
              <a:rPr lang="en-US" sz="1700" dirty="0" err="1">
                <a:solidFill>
                  <a:schemeClr val="bg1"/>
                </a:solidFill>
              </a:rPr>
              <a:t>członków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oraz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biskupi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diecezjalni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ministrowie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Sejmy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zwyczajne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miały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być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zwoływane</a:t>
            </a:r>
            <a:r>
              <a:rPr lang="en-US" sz="1700" dirty="0">
                <a:solidFill>
                  <a:schemeClr val="bg1"/>
                </a:solidFill>
              </a:rPr>
              <a:t> co </a:t>
            </a:r>
            <a:r>
              <a:rPr lang="en-US" sz="1700" dirty="0" err="1">
                <a:solidFill>
                  <a:schemeClr val="bg1"/>
                </a:solidFill>
              </a:rPr>
              <a:t>dwa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lata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Uchwały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miały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zapadać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większością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głosów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Posłów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wybierano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dwa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lata</a:t>
            </a:r>
            <a:r>
              <a:rPr lang="en-US" sz="1700" dirty="0">
                <a:solidFill>
                  <a:schemeClr val="bg1"/>
                </a:solidFill>
              </a:rPr>
              <a:t>. Sejm </a:t>
            </a:r>
            <a:r>
              <a:rPr lang="en-US" sz="1700" dirty="0" err="1">
                <a:solidFill>
                  <a:schemeClr val="bg1"/>
                </a:solidFill>
              </a:rPr>
              <a:t>kontrolował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rząd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wszystkie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organy</a:t>
            </a:r>
            <a:r>
              <a:rPr lang="en-US" sz="1700" dirty="0">
                <a:solidFill>
                  <a:schemeClr val="bg1"/>
                </a:solidFill>
              </a:rPr>
              <a:t> w </a:t>
            </a:r>
            <a:r>
              <a:rPr lang="en-US" sz="1700" dirty="0" err="1">
                <a:solidFill>
                  <a:schemeClr val="bg1"/>
                </a:solidFill>
              </a:rPr>
              <a:t>państwie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  <a:endParaRPr lang="pl-PL">
              <a:solidFill>
                <a:schemeClr val="bg1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łtarz&#10;&#10;Opis wygenerowany automatycznie">
            <a:extLst>
              <a:ext uri="{FF2B5EF4-FFF2-40B4-BE49-F238E27FC236}">
                <a16:creationId xmlns:a16="http://schemas.microsoft.com/office/drawing/2014/main" id="{E8593ABC-34AC-430B-8783-C5780CF34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895E94-85B1-4A50-B214-B1E85BFD2B28}"/>
              </a:ext>
            </a:extLst>
          </p:cNvPr>
          <p:cNvSpPr txBox="1"/>
          <p:nvPr/>
        </p:nvSpPr>
        <p:spPr>
          <a:xfrm>
            <a:off x="371094" y="2718054"/>
            <a:ext cx="3532851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Władzę</a:t>
            </a:r>
            <a:r>
              <a:rPr lang="en-US" sz="1700" dirty="0"/>
              <a:t> </a:t>
            </a:r>
            <a:r>
              <a:rPr lang="en-US" sz="1700" dirty="0" err="1"/>
              <a:t>wykonawczą</a:t>
            </a:r>
            <a:r>
              <a:rPr lang="en-US" sz="1700" dirty="0"/>
              <a:t> </a:t>
            </a:r>
            <a:r>
              <a:rPr lang="en-US" sz="1700" dirty="0" err="1"/>
              <a:t>sprawował</a:t>
            </a:r>
            <a:r>
              <a:rPr lang="en-US" sz="1700" dirty="0"/>
              <a:t> </a:t>
            </a:r>
            <a:r>
              <a:rPr lang="en-US" sz="1700" dirty="0" err="1"/>
              <a:t>król</a:t>
            </a:r>
            <a:r>
              <a:rPr lang="en-US" sz="1700" dirty="0"/>
              <a:t> </a:t>
            </a:r>
            <a:r>
              <a:rPr lang="en-US" sz="1700" dirty="0" err="1"/>
              <a:t>wraz</a:t>
            </a:r>
            <a:r>
              <a:rPr lang="en-US" sz="1700" dirty="0"/>
              <a:t> </a:t>
            </a:r>
            <a:r>
              <a:rPr lang="en-US" sz="1700" dirty="0" err="1"/>
              <a:t>ze</a:t>
            </a:r>
            <a:r>
              <a:rPr lang="en-US" sz="1700" dirty="0"/>
              <a:t> </a:t>
            </a:r>
            <a:r>
              <a:rPr lang="en-US" sz="1700" dirty="0" err="1"/>
              <a:t>Strażą</a:t>
            </a:r>
            <a:r>
              <a:rPr lang="en-US" sz="1700" dirty="0"/>
              <a:t> </a:t>
            </a:r>
            <a:r>
              <a:rPr lang="en-US" sz="1700" dirty="0" err="1"/>
              <a:t>Praw</a:t>
            </a:r>
            <a:r>
              <a:rPr lang="en-US" sz="1700" dirty="0"/>
              <a:t>. </a:t>
            </a:r>
            <a:r>
              <a:rPr lang="en-US" sz="1700" dirty="0" err="1"/>
              <a:t>Straż</a:t>
            </a:r>
            <a:r>
              <a:rPr lang="en-US" sz="1700" dirty="0"/>
              <a:t> </a:t>
            </a:r>
            <a:r>
              <a:rPr lang="en-US" sz="1700" dirty="0" err="1"/>
              <a:t>praw</a:t>
            </a:r>
            <a:r>
              <a:rPr lang="en-US" sz="1700" dirty="0"/>
              <a:t> to </a:t>
            </a:r>
            <a:r>
              <a:rPr lang="en-US" sz="1700" dirty="0" err="1"/>
              <a:t>rada</a:t>
            </a:r>
            <a:r>
              <a:rPr lang="en-US" sz="1700" dirty="0"/>
              <a:t> </a:t>
            </a:r>
            <a:r>
              <a:rPr lang="en-US" sz="1700" dirty="0" err="1"/>
              <a:t>ministrów</a:t>
            </a:r>
            <a:r>
              <a:rPr lang="en-US" sz="1700" dirty="0"/>
              <a:t> </a:t>
            </a:r>
            <a:r>
              <a:rPr lang="en-US" sz="1700" dirty="0" err="1"/>
              <a:t>powołana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</a:t>
            </a:r>
            <a:r>
              <a:rPr lang="en-US" sz="1700" dirty="0" err="1"/>
              <a:t>króla</a:t>
            </a:r>
            <a:r>
              <a:rPr lang="en-US" sz="1700" dirty="0"/>
              <a:t> </a:t>
            </a:r>
            <a:r>
              <a:rPr lang="en-US" sz="1700" dirty="0" err="1"/>
              <a:t>lecz</a:t>
            </a:r>
            <a:r>
              <a:rPr lang="en-US" sz="1700" dirty="0"/>
              <a:t> pod </a:t>
            </a:r>
            <a:r>
              <a:rPr lang="en-US" sz="1700" dirty="0" err="1"/>
              <a:t>kontrolą</a:t>
            </a:r>
            <a:r>
              <a:rPr lang="en-US" sz="1700" dirty="0"/>
              <a:t> </a:t>
            </a:r>
            <a:r>
              <a:rPr lang="en-US" sz="1700" dirty="0" err="1"/>
              <a:t>sejmu</a:t>
            </a:r>
            <a:r>
              <a:rPr lang="en-US" sz="1700" dirty="0"/>
              <a:t>,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była</a:t>
            </a:r>
            <a:r>
              <a:rPr lang="en-US" sz="1700" dirty="0"/>
              <a:t> </a:t>
            </a:r>
            <a:r>
              <a:rPr lang="en-US" sz="1700" dirty="0" err="1"/>
              <a:t>odpowiedzialna</a:t>
            </a:r>
            <a:r>
              <a:rPr lang="en-US" sz="1700" dirty="0"/>
              <a:t> </a:t>
            </a:r>
            <a:r>
              <a:rPr lang="en-US" sz="1700" dirty="0" err="1"/>
              <a:t>przed</a:t>
            </a:r>
            <a:r>
              <a:rPr lang="en-US" sz="1700" dirty="0"/>
              <a:t> </a:t>
            </a:r>
            <a:r>
              <a:rPr lang="en-US" sz="1700" dirty="0" err="1"/>
              <a:t>sejmem</a:t>
            </a:r>
            <a:r>
              <a:rPr lang="en-US" sz="1700" dirty="0"/>
              <a:t>. Akt prawny </a:t>
            </a:r>
            <a:r>
              <a:rPr lang="en-US" sz="1700" dirty="0" err="1"/>
              <a:t>podjęty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</a:t>
            </a:r>
            <a:r>
              <a:rPr lang="en-US" sz="1700" dirty="0" err="1"/>
              <a:t>Straż</a:t>
            </a:r>
            <a:r>
              <a:rPr lang="en-US" sz="1700" dirty="0"/>
              <a:t> </a:t>
            </a:r>
            <a:r>
              <a:rPr lang="en-US" sz="1700" dirty="0" err="1"/>
              <a:t>Praw</a:t>
            </a:r>
            <a:r>
              <a:rPr lang="en-US" sz="1700" dirty="0"/>
              <a:t> </a:t>
            </a:r>
            <a:r>
              <a:rPr lang="en-US" sz="1700" dirty="0" err="1"/>
              <a:t>miał</a:t>
            </a:r>
            <a:r>
              <a:rPr lang="en-US" sz="1700" dirty="0"/>
              <a:t> </a:t>
            </a:r>
            <a:r>
              <a:rPr lang="en-US" sz="1700" dirty="0" err="1"/>
              <a:t>posiadać</a:t>
            </a:r>
            <a:r>
              <a:rPr lang="en-US" sz="1700" dirty="0"/>
              <a:t> </a:t>
            </a:r>
            <a:r>
              <a:rPr lang="en-US" sz="1700" dirty="0" err="1"/>
              <a:t>kontrasygnatę</a:t>
            </a:r>
            <a:r>
              <a:rPr lang="en-US" sz="1700" dirty="0"/>
              <a:t>(</a:t>
            </a:r>
            <a:r>
              <a:rPr lang="en-US" sz="1700" dirty="0" err="1"/>
              <a:t>podpis</a:t>
            </a:r>
            <a:r>
              <a:rPr lang="en-US" sz="1700" dirty="0"/>
              <a:t>) </a:t>
            </a:r>
            <a:r>
              <a:rPr lang="en-US" sz="1700" dirty="0" err="1"/>
              <a:t>ministra</a:t>
            </a:r>
            <a:r>
              <a:rPr lang="en-US" sz="1700" dirty="0"/>
              <a:t>. W </a:t>
            </a:r>
            <a:r>
              <a:rPr lang="en-US" sz="1700" dirty="0" err="1"/>
              <a:t>skład</a:t>
            </a:r>
            <a:r>
              <a:rPr lang="en-US" sz="1700" dirty="0"/>
              <a:t> </a:t>
            </a:r>
            <a:r>
              <a:rPr lang="en-US" sz="1700" dirty="0" err="1"/>
              <a:t>Straży</a:t>
            </a:r>
            <a:r>
              <a:rPr lang="en-US" sz="1700" dirty="0"/>
              <a:t> </a:t>
            </a:r>
            <a:r>
              <a:rPr lang="en-US" sz="1700" dirty="0" err="1"/>
              <a:t>Praw</a:t>
            </a:r>
            <a:r>
              <a:rPr lang="en-US" sz="1700" dirty="0"/>
              <a:t> </a:t>
            </a:r>
            <a:r>
              <a:rPr lang="en-US" sz="1700" dirty="0" err="1"/>
              <a:t>wchodził</a:t>
            </a:r>
            <a:r>
              <a:rPr lang="en-US" sz="1700" dirty="0"/>
              <a:t>: Król - </a:t>
            </a:r>
            <a:r>
              <a:rPr lang="en-US" sz="1700" dirty="0" err="1"/>
              <a:t>pełniący</a:t>
            </a:r>
            <a:r>
              <a:rPr lang="en-US" sz="1700" dirty="0"/>
              <a:t> </a:t>
            </a:r>
            <a:r>
              <a:rPr lang="en-US" sz="1700" dirty="0" err="1"/>
              <a:t>funkcję</a:t>
            </a:r>
            <a:r>
              <a:rPr lang="en-US" sz="1700" dirty="0"/>
              <a:t> </a:t>
            </a:r>
            <a:r>
              <a:rPr lang="en-US" sz="1700" dirty="0" err="1"/>
              <a:t>przewodniczącego</a:t>
            </a:r>
            <a:r>
              <a:rPr lang="en-US" sz="1700" dirty="0"/>
              <a:t>, </a:t>
            </a:r>
            <a:r>
              <a:rPr lang="en-US" sz="1700" dirty="0" err="1"/>
              <a:t>Prymas</a:t>
            </a:r>
            <a:r>
              <a:rPr lang="en-US" sz="1700" dirty="0"/>
              <a:t>,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pięciu</a:t>
            </a:r>
            <a:r>
              <a:rPr lang="en-US" sz="1700" dirty="0"/>
              <a:t> </a:t>
            </a:r>
            <a:r>
              <a:rPr lang="en-US" sz="1700" dirty="0" err="1"/>
              <a:t>ministrów</a:t>
            </a:r>
            <a:r>
              <a:rPr lang="en-US" sz="1700" dirty="0"/>
              <a:t>.</a:t>
            </a:r>
            <a:endParaRPr lang="en-US" sz="17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05251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tekst, tkanina, ołtarz, kilka&#10;&#10;Opis wygenerowany automatycznie">
            <a:extLst>
              <a:ext uri="{FF2B5EF4-FFF2-40B4-BE49-F238E27FC236}">
                <a16:creationId xmlns:a16="http://schemas.microsoft.com/office/drawing/2014/main" id="{B4261790-9631-42A3-9C5A-F806C825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4" r="2651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18CCC87-6DFA-480F-9520-BA424AC7AD00}"/>
              </a:ext>
            </a:extLst>
          </p:cNvPr>
          <p:cNvSpPr txBox="1"/>
          <p:nvPr/>
        </p:nvSpPr>
        <p:spPr>
          <a:xfrm>
            <a:off x="804672" y="2022601"/>
            <a:ext cx="3941499" cy="41543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Najwyższym organem sądowym był Trybunał Koronny i Litewski. Utworzono sądy magistrackie dla miast oraz sądy apelacyjne wydziałowe.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4907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, wewnątrz, brudne&#10;&#10;Opis wygenerowany automatycznie">
            <a:extLst>
              <a:ext uri="{FF2B5EF4-FFF2-40B4-BE49-F238E27FC236}">
                <a16:creationId xmlns:a16="http://schemas.microsoft.com/office/drawing/2014/main" id="{22688558-F7C7-4167-BF2E-661822B01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56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136298-1096-49C9-AEF4-3414A240CA8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Religia </a:t>
            </a:r>
            <a:r>
              <a:rPr lang="en-US" sz="1400" dirty="0" err="1"/>
              <a:t>katolicka</a:t>
            </a:r>
            <a:r>
              <a:rPr lang="en-US" sz="1400" dirty="0"/>
              <a:t> </a:t>
            </a:r>
            <a:r>
              <a:rPr lang="en-US" sz="1400" dirty="0" err="1"/>
              <a:t>została</a:t>
            </a:r>
            <a:r>
              <a:rPr lang="en-US" sz="1400" dirty="0"/>
              <a:t> </a:t>
            </a:r>
            <a:r>
              <a:rPr lang="en-US" sz="1400" dirty="0" err="1"/>
              <a:t>uznana</a:t>
            </a:r>
            <a:r>
              <a:rPr lang="en-US" sz="1400" dirty="0"/>
              <a:t> za </a:t>
            </a:r>
            <a:r>
              <a:rPr lang="en-US" sz="1400" dirty="0" err="1"/>
              <a:t>religię</a:t>
            </a:r>
            <a:r>
              <a:rPr lang="en-US" sz="1400" dirty="0"/>
              <a:t> </a:t>
            </a:r>
            <a:r>
              <a:rPr lang="en-US" sz="1400" dirty="0" err="1"/>
              <a:t>panująca</a:t>
            </a:r>
            <a:r>
              <a:rPr lang="en-US" sz="1400" dirty="0"/>
              <a:t> w </a:t>
            </a:r>
            <a:r>
              <a:rPr lang="en-US" sz="1400" dirty="0" err="1"/>
              <a:t>Rzeczypospolitej</a:t>
            </a:r>
            <a:r>
              <a:rPr lang="en-US" sz="1400" dirty="0"/>
              <a:t>, </a:t>
            </a:r>
            <a:r>
              <a:rPr lang="en-US" sz="1400" dirty="0" err="1"/>
              <a:t>jednocześnie</a:t>
            </a:r>
            <a:r>
              <a:rPr lang="en-US" sz="1400" dirty="0"/>
              <a:t> </a:t>
            </a:r>
            <a:r>
              <a:rPr lang="en-US" sz="1400" dirty="0" err="1"/>
              <a:t>zachowując</a:t>
            </a:r>
            <a:r>
              <a:rPr lang="en-US" sz="1400" dirty="0"/>
              <a:t> </a:t>
            </a:r>
            <a:r>
              <a:rPr lang="en-US" sz="1400" dirty="0" err="1"/>
              <a:t>tolerancje</a:t>
            </a:r>
            <a:r>
              <a:rPr lang="en-US" sz="1400" dirty="0"/>
              <a:t> </a:t>
            </a:r>
            <a:r>
              <a:rPr lang="en-US" sz="1400" dirty="0" err="1"/>
              <a:t>religijną</a:t>
            </a:r>
            <a:r>
              <a:rPr lang="en-US" sz="1400" dirty="0"/>
              <a:t> </a:t>
            </a:r>
            <a:r>
              <a:rPr lang="en-US" sz="1400" dirty="0" err="1"/>
              <a:t>oraz</a:t>
            </a:r>
            <a:r>
              <a:rPr lang="en-US" sz="1400" dirty="0"/>
              <a:t> </a:t>
            </a:r>
            <a:r>
              <a:rPr lang="en-US" sz="1400" dirty="0" err="1"/>
              <a:t>wolność</a:t>
            </a:r>
            <a:r>
              <a:rPr lang="en-US" sz="1400" dirty="0"/>
              <a:t> </a:t>
            </a:r>
            <a:r>
              <a:rPr lang="en-US" sz="1400" dirty="0" err="1"/>
              <a:t>wyznania</a:t>
            </a:r>
            <a:r>
              <a:rPr lang="en-US" sz="1400" dirty="0"/>
              <a:t>. </a:t>
            </a:r>
            <a:r>
              <a:rPr lang="en-US" sz="1400" dirty="0" err="1"/>
              <a:t>Wprowadzono</a:t>
            </a:r>
            <a:r>
              <a:rPr lang="en-US" sz="1400" dirty="0"/>
              <a:t> </a:t>
            </a:r>
            <a:r>
              <a:rPr lang="en-US" sz="1400" dirty="0" err="1"/>
              <a:t>pojęcie</a:t>
            </a:r>
            <a:r>
              <a:rPr lang="en-US" sz="1400" dirty="0"/>
              <a:t> </a:t>
            </a:r>
            <a:r>
              <a:rPr lang="en-US" sz="1400" dirty="0" err="1"/>
              <a:t>narodu</a:t>
            </a:r>
            <a:r>
              <a:rPr lang="en-US" sz="1400" dirty="0"/>
              <a:t>, </a:t>
            </a:r>
            <a:r>
              <a:rPr lang="en-US" sz="1400" dirty="0" err="1"/>
              <a:t>obywatel</a:t>
            </a:r>
            <a:r>
              <a:rPr lang="en-US" sz="1400" dirty="0"/>
              <a:t> </a:t>
            </a:r>
            <a:r>
              <a:rPr lang="en-US" sz="1400" dirty="0" err="1"/>
              <a:t>miał</a:t>
            </a:r>
            <a:r>
              <a:rPr lang="en-US" sz="1400" dirty="0"/>
              <a:t> </a:t>
            </a:r>
            <a:r>
              <a:rPr lang="en-US" sz="1400" dirty="0" err="1"/>
              <a:t>być</a:t>
            </a:r>
            <a:r>
              <a:rPr lang="en-US" sz="1400" dirty="0"/>
              <a:t> </a:t>
            </a:r>
            <a:r>
              <a:rPr lang="en-US" sz="1400" dirty="0" err="1"/>
              <a:t>obrońcą</a:t>
            </a:r>
            <a:r>
              <a:rPr lang="en-US" sz="1400" dirty="0"/>
              <a:t> </a:t>
            </a:r>
            <a:r>
              <a:rPr lang="en-US" sz="1400" dirty="0" err="1"/>
              <a:t>swobód</a:t>
            </a:r>
            <a:r>
              <a:rPr lang="en-US" sz="1400" dirty="0"/>
              <a:t> </a:t>
            </a:r>
            <a:r>
              <a:rPr lang="en-US" sz="1400" dirty="0" err="1"/>
              <a:t>narodowych</a:t>
            </a:r>
            <a:r>
              <a:rPr lang="en-US" sz="1400" dirty="0"/>
              <a:t> </a:t>
            </a:r>
            <a:r>
              <a:rPr lang="en-US" sz="1400" dirty="0" err="1"/>
              <a:t>oraz</a:t>
            </a:r>
            <a:r>
              <a:rPr lang="en-US" sz="1400" dirty="0"/>
              <a:t> </a:t>
            </a:r>
            <a:r>
              <a:rPr lang="en-US" sz="1400" dirty="0" err="1"/>
              <a:t>praw</a:t>
            </a:r>
            <a:r>
              <a:rPr lang="en-US" sz="1400" dirty="0"/>
              <a:t>. </a:t>
            </a:r>
            <a:r>
              <a:rPr lang="en-US" sz="1400" dirty="0" err="1"/>
              <a:t>Mieszczanie</a:t>
            </a:r>
            <a:r>
              <a:rPr lang="en-US" sz="1400" dirty="0"/>
              <a:t> </a:t>
            </a:r>
            <a:r>
              <a:rPr lang="en-US" sz="1400" dirty="0" err="1"/>
              <a:t>otrzymali</a:t>
            </a:r>
            <a:r>
              <a:rPr lang="en-US" sz="1400" dirty="0"/>
              <a:t> </a:t>
            </a:r>
            <a:r>
              <a:rPr lang="en-US" sz="1400" dirty="0" err="1"/>
              <a:t>gwarancje</a:t>
            </a:r>
            <a:r>
              <a:rPr lang="en-US" sz="1400" dirty="0"/>
              <a:t> </a:t>
            </a:r>
            <a:r>
              <a:rPr lang="en-US" sz="1400" dirty="0" err="1"/>
              <a:t>nietykalności</a:t>
            </a:r>
            <a:r>
              <a:rPr lang="en-US" sz="1400" dirty="0"/>
              <a:t> </a:t>
            </a:r>
            <a:r>
              <a:rPr lang="en-US" sz="1400" dirty="0" err="1"/>
              <a:t>osobistej</a:t>
            </a:r>
            <a:r>
              <a:rPr lang="en-US" sz="1400" dirty="0"/>
              <a:t>, </a:t>
            </a:r>
            <a:r>
              <a:rPr lang="en-US" sz="1400" dirty="0" err="1"/>
              <a:t>prawo</a:t>
            </a:r>
            <a:r>
              <a:rPr lang="en-US" sz="1400" dirty="0"/>
              <a:t> do </a:t>
            </a:r>
            <a:r>
              <a:rPr lang="en-US" sz="1400" dirty="0" err="1"/>
              <a:t>nabywania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dziedziczenia</a:t>
            </a:r>
            <a:r>
              <a:rPr lang="en-US" sz="1400" dirty="0"/>
              <a:t> </a:t>
            </a:r>
            <a:r>
              <a:rPr lang="en-US" sz="1400" dirty="0" err="1"/>
              <a:t>ziemi</a:t>
            </a:r>
            <a:r>
              <a:rPr lang="en-US" sz="1400" dirty="0"/>
              <a:t>, </a:t>
            </a:r>
            <a:r>
              <a:rPr lang="en-US" sz="1400" dirty="0" err="1"/>
              <a:t>dostęp</a:t>
            </a:r>
            <a:r>
              <a:rPr lang="en-US" sz="1400" dirty="0"/>
              <a:t> do </a:t>
            </a:r>
            <a:r>
              <a:rPr lang="en-US" sz="1400" dirty="0" err="1"/>
              <a:t>urzędów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stopni</a:t>
            </a:r>
            <a:r>
              <a:rPr lang="en-US" sz="1400" dirty="0"/>
              <a:t> </a:t>
            </a:r>
            <a:r>
              <a:rPr lang="en-US" sz="1400" dirty="0" err="1"/>
              <a:t>oficerskich</a:t>
            </a:r>
            <a:r>
              <a:rPr lang="en-US" sz="1400" dirty="0"/>
              <a:t>. </a:t>
            </a:r>
            <a:r>
              <a:rPr lang="en-US" sz="1400" dirty="0" err="1"/>
              <a:t>Wprowadzono</a:t>
            </a:r>
            <a:r>
              <a:rPr lang="en-US" sz="1400" dirty="0"/>
              <a:t> </a:t>
            </a:r>
            <a:r>
              <a:rPr lang="en-US" sz="1400" dirty="0" err="1"/>
              <a:t>zakaz</a:t>
            </a:r>
            <a:r>
              <a:rPr lang="en-US" sz="1400" dirty="0"/>
              <a:t> </a:t>
            </a:r>
            <a:r>
              <a:rPr lang="en-US" sz="1400" dirty="0" err="1"/>
              <a:t>posiadania</a:t>
            </a:r>
            <a:r>
              <a:rPr lang="en-US" sz="1400" dirty="0"/>
              <a:t> </a:t>
            </a:r>
            <a:r>
              <a:rPr lang="en-US" sz="1400" dirty="0" err="1"/>
              <a:t>prywatnych</a:t>
            </a:r>
            <a:r>
              <a:rPr lang="en-US" sz="1400" dirty="0"/>
              <a:t> </a:t>
            </a:r>
            <a:r>
              <a:rPr lang="en-US" sz="1400" dirty="0" err="1"/>
              <a:t>wojsk</a:t>
            </a:r>
            <a:r>
              <a:rPr lang="en-US" sz="1400" dirty="0"/>
              <a:t>. </a:t>
            </a:r>
            <a:r>
              <a:rPr lang="en-US" sz="1400" dirty="0" err="1"/>
              <a:t>Chłop</a:t>
            </a:r>
            <a:r>
              <a:rPr lang="en-US" sz="1400" dirty="0"/>
              <a:t> </a:t>
            </a:r>
            <a:r>
              <a:rPr lang="en-US" sz="1400" dirty="0" err="1"/>
              <a:t>posiadał</a:t>
            </a:r>
            <a:r>
              <a:rPr lang="en-US" sz="1400" dirty="0"/>
              <a:t> </a:t>
            </a:r>
            <a:r>
              <a:rPr lang="en-US" sz="1400" dirty="0" err="1"/>
              <a:t>tylko</a:t>
            </a:r>
            <a:r>
              <a:rPr lang="en-US" sz="1400" dirty="0"/>
              <a:t> </a:t>
            </a:r>
            <a:r>
              <a:rPr lang="en-US" sz="1400" dirty="0" err="1"/>
              <a:t>zapewnienie</a:t>
            </a:r>
            <a:r>
              <a:rPr lang="en-US" sz="1400" dirty="0"/>
              <a:t> o </a:t>
            </a:r>
            <a:r>
              <a:rPr lang="en-US" sz="1400" dirty="0" err="1"/>
              <a:t>ochronie</a:t>
            </a:r>
            <a:r>
              <a:rPr lang="en-US" sz="1400" dirty="0"/>
              <a:t> </a:t>
            </a:r>
            <a:r>
              <a:rPr lang="en-US" sz="1400" dirty="0" err="1"/>
              <a:t>prawnej</a:t>
            </a:r>
            <a:r>
              <a:rPr lang="en-US" sz="1400" dirty="0"/>
              <a:t>, </a:t>
            </a:r>
            <a:r>
              <a:rPr lang="en-US" sz="1400" dirty="0" err="1"/>
              <a:t>utrzymano</a:t>
            </a:r>
            <a:r>
              <a:rPr lang="en-US" sz="1400" dirty="0"/>
              <a:t> </a:t>
            </a:r>
            <a:r>
              <a:rPr lang="en-US" sz="1400" dirty="0" err="1"/>
              <a:t>jednak</a:t>
            </a:r>
            <a:r>
              <a:rPr lang="en-US" sz="1400" dirty="0"/>
              <a:t> </a:t>
            </a:r>
            <a:r>
              <a:rPr lang="en-US" sz="1400" dirty="0" err="1"/>
              <a:t>pełną</a:t>
            </a:r>
            <a:r>
              <a:rPr lang="en-US" sz="1400" dirty="0"/>
              <a:t> </a:t>
            </a:r>
            <a:r>
              <a:rPr lang="en-US" sz="1400" dirty="0" err="1"/>
              <a:t>zwierzchność</a:t>
            </a:r>
            <a:r>
              <a:rPr lang="en-US" sz="1400" dirty="0"/>
              <a:t> </a:t>
            </a:r>
            <a:r>
              <a:rPr lang="en-US" sz="1400" dirty="0" err="1"/>
              <a:t>szlachty</a:t>
            </a:r>
            <a:r>
              <a:rPr lang="en-US" sz="1400" dirty="0"/>
              <a:t> </a:t>
            </a:r>
            <a:r>
              <a:rPr lang="en-US" sz="1400" dirty="0" err="1"/>
              <a:t>nad</a:t>
            </a:r>
            <a:r>
              <a:rPr lang="en-US" sz="1400" dirty="0"/>
              <a:t> </a:t>
            </a:r>
            <a:r>
              <a:rPr lang="en-US" sz="1400" dirty="0" err="1"/>
              <a:t>nim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38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CB1841A-0072-4F83-9903-FC4FD26CC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0" r="-1" b="2582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9B41F7D9-44CE-469F-95CE-61ADEC2B87BA}"/>
              </a:ext>
            </a:extLst>
          </p:cNvPr>
          <p:cNvSpPr/>
          <p:nvPr/>
        </p:nvSpPr>
        <p:spPr>
          <a:xfrm>
            <a:off x="244619" y="57177"/>
            <a:ext cx="3400068" cy="5472275"/>
          </a:xfrm>
          <a:prstGeom prst="round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2400" dirty="0">
                <a:cs typeface="Calibri"/>
              </a:rPr>
              <a:t>Konstytucja przetrwała niecałe 14 miesięcy. Przestała być obowiązującym aktem prawnym. Sejm Grodzieński uznał Sejm Czteroletni za niebyły i uchylił wszystkie ustanowione na nim akty prawne.</a:t>
            </a:r>
          </a:p>
        </p:txBody>
      </p:sp>
    </p:spTree>
    <p:extLst>
      <p:ext uri="{BB962C8B-B14F-4D97-AF65-F5344CB8AC3E}">
        <p14:creationId xmlns:p14="http://schemas.microsoft.com/office/powerpoint/2010/main" val="32500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AB1312A-7574-44D2-AD0F-280477A8E3D0}"/>
              </a:ext>
            </a:extLst>
          </p:cNvPr>
          <p:cNvSpPr/>
          <p:nvPr/>
        </p:nvSpPr>
        <p:spPr>
          <a:xfrm>
            <a:off x="7044715" y="-6394"/>
            <a:ext cx="5093917" cy="81419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0E2CAF89-D99A-4116-B25D-AF60284B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7" y="657663"/>
            <a:ext cx="6083473" cy="554267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D0E22B-9576-4722-9799-59465FF77A32}"/>
              </a:ext>
            </a:extLst>
          </p:cNvPr>
          <p:cNvSpPr txBox="1"/>
          <p:nvPr/>
        </p:nvSpPr>
        <p:spPr>
          <a:xfrm>
            <a:off x="7135661" y="121085"/>
            <a:ext cx="50605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dirty="0">
                <a:solidFill>
                  <a:srgbClr val="FFFFFF"/>
                </a:solidFill>
              </a:rPr>
              <a:t>Wojna w obronie konstytucji</a:t>
            </a:r>
            <a:endParaRPr lang="pl-PL" sz="3200">
              <a:cs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27059A2-A78F-4520-B53C-1A632294C0AC}"/>
              </a:ext>
            </a:extLst>
          </p:cNvPr>
          <p:cNvSpPr txBox="1"/>
          <p:nvPr/>
        </p:nvSpPr>
        <p:spPr>
          <a:xfrm>
            <a:off x="9233771" y="2365332"/>
            <a:ext cx="272232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W maju 1792 roku rozpoczęła się wojna z Rosją w obronie konstytucji. Po trzech miesiącach zakończyła się klęską Rzeczypospolitej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4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Konstytucja 3 Maja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453</cp:revision>
  <dcterms:created xsi:type="dcterms:W3CDTF">2021-04-25T16:43:56Z</dcterms:created>
  <dcterms:modified xsi:type="dcterms:W3CDTF">2021-04-29T18:50:43Z</dcterms:modified>
</cp:coreProperties>
</file>